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1.xml" ContentType="application/vnd.openxmlformats-officedocument.presentationml.slide+xml"/>
  <Override PartName="/ppt/slides/slide29.xml" ContentType="application/vnd.openxmlformats-officedocument.presentationml.slide+xml"/>
  <Override PartName="/ppt/slides/slide31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30.xml" ContentType="application/vnd.openxmlformats-officedocument.presentationml.slide+xml"/>
  <Override PartName="/ppt/slides/slide20.xml" ContentType="application/vnd.openxmlformats-officedocument.presentationml.slide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3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3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85" autoAdjust="0"/>
    <p:restoredTop sz="95987" autoAdjust="0"/>
  </p:normalViewPr>
  <p:slideViewPr>
    <p:cSldViewPr snapToGrid="0">
      <p:cViewPr varScale="1">
        <p:scale>
          <a:sx n="68" d="100"/>
          <a:sy n="68" d="100"/>
        </p:scale>
        <p:origin x="1290" y="60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customXml" Target="../customXml/item3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40" Type="http://schemas.openxmlformats.org/officeDocument/2006/relationships/customXml" Target="../customXml/item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heme" Target="theme/theme1.xml"/></Relationships>
</file>

<file path=ppt/media/image1.jpeg>
</file>

<file path=ppt/media/image10.jpg>
</file>

<file path=ppt/media/image2.png>
</file>

<file path=ppt/media/image3.jpe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10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0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1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112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3688C90F-4261-4B4E-BEB2-4349CF910E8D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66221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4404240" y="9555480"/>
            <a:ext cx="3367440" cy="502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9080" tIns="0" rIns="19080" bIns="0" anchor="b"/>
          <a:lstStyle/>
          <a:p>
            <a:pPr algn="r">
              <a:lnSpc>
                <a:spcPct val="100000"/>
              </a:lnSpc>
            </a:pPr>
            <a:fld id="{0E30E270-FD5C-44F9-B66C-6D3B52894F53}" type="slidenum">
              <a:rPr lang="en-US" sz="1000" b="0" i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pPr algn="r">
                <a:lnSpc>
                  <a:spcPct val="100000"/>
                </a:lnSpc>
              </a:pPr>
              <a:t>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1036440" y="4777920"/>
            <a:ext cx="5699160" cy="4525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43438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1310760" y="1914120"/>
            <a:ext cx="2351520" cy="159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2160" tIns="46080" rIns="92160" bIns="46080"/>
          <a:lstStyle/>
          <a:p>
            <a:pPr algn="ctr">
              <a:lnSpc>
                <a:spcPct val="80000"/>
              </a:lnSpc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Chapter 4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r>
              <a:rPr lang="en-US" sz="2000" b="1" i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ADT Sorted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Binary Search Walkthrough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36" y="1501336"/>
            <a:ext cx="9673182" cy="4823174"/>
          </a:xfrm>
          <a:prstGeom prst="rect">
            <a:avLst/>
          </a:prstGeom>
        </p:spPr>
      </p:pic>
      <p:sp>
        <p:nvSpPr>
          <p:cNvPr id="5" name="TextShape 2"/>
          <p:cNvSpPr txBox="1"/>
          <p:nvPr/>
        </p:nvSpPr>
        <p:spPr>
          <a:xfrm>
            <a:off x="0" y="6439914"/>
            <a:ext cx="10080625" cy="62814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	Figure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4.4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IN" dirty="0"/>
              <a:t>Trace of the binary search algorithm (a) First iteration bat &lt; dog (b) Second </a:t>
            </a:r>
            <a:r>
              <a:rPr lang="en-IN" dirty="0" smtClean="0"/>
              <a:t>	iteration </a:t>
            </a:r>
            <a:r>
              <a:rPr lang="en-IN" dirty="0"/>
              <a:t>bat &lt; chicken </a:t>
            </a:r>
            <a:r>
              <a:rPr lang="en-IN" dirty="0" smtClean="0"/>
              <a:t>(c) </a:t>
            </a:r>
            <a:r>
              <a:rPr lang="en-IN" dirty="0"/>
              <a:t>Third iteration bat &gt; ant (d) Fourth iteration bat &lt; </a:t>
            </a:r>
            <a:r>
              <a:rPr lang="en-IN" dirty="0" smtClean="0"/>
              <a:t>cat)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Dynamically Allocated Arrays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Dynamically allocated arrays allow clients to decide how many elements to store at run time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 a pointer to an array of ItemType on the heap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Requires very few changes to implement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Dynamically Allocated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Parameterized constructor: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Allows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user to specify max number of items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Default constructor: Allocated 500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items;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sed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arrays of lists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Destructor: Cleans up the memory on the heap when the rest of the list is removed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IsFull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We store the max list size instead of using a constant: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length == </a:t>
            </a:r>
            <a:r>
              <a:rPr lang="en-US" sz="2800" b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maxList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Dynamically Allocated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Arrays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991" y="1367387"/>
            <a:ext cx="7208642" cy="5185867"/>
          </a:xfrm>
          <a:prstGeom prst="rect">
            <a:avLst/>
          </a:prstGeom>
        </p:spPr>
      </p:pic>
      <p:sp>
        <p:nvSpPr>
          <p:cNvPr id="5" name="TextShape 2"/>
          <p:cNvSpPr txBox="1"/>
          <p:nvPr/>
        </p:nvSpPr>
        <p:spPr>
          <a:xfrm>
            <a:off x="0" y="664998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	Figure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4.5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IN" dirty="0"/>
              <a:t>A list in which the array is in dynamic storage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List-Based Sorted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Very similar to changing array-based Unsorted List to linked list-based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GetItem changes since searching the list is different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 and DeleteItem must handle changing links between nodes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 Implementation: GetItem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same simple optimization is usable: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Stop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once we reach an item that comes after the item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we’re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searching for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CompareTo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returns Equal, item has been found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CompareTo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returns Less, item is not in the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Cannot use Binary search here. Why?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Binary search requires being able to randomly access elements of the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lists can only access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directly linked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nodes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 Implementation: PutItem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algorithm starts the same: Search through the list to find the location for the new item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Example: List contains “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Alex,”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Chris,”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John,”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“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Kit,”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we want to insert “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Becca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 stops at “Chris” because “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Becca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 &lt; “Chris”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Prepare a new node for “</a:t>
            </a:r>
            <a:r>
              <a:rPr lang="en-US" sz="28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Becca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,”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which points to “Chris” as the next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need “Alex” to point to “</a:t>
            </a:r>
            <a:r>
              <a:rPr lang="en-US" sz="28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Becca</a:t>
            </a:r>
            <a: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since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don’t have a pointer to “Alex,” we can’t modify it!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 Implementation: </a:t>
            </a:r>
            <a:r>
              <a:rPr lang="en-US" sz="4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Possible solution: Always look ahead one node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That is, compare against </a:t>
            </a: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(location-&gt;next)-&gt;info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But this will cause an exception when we reach the end of the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Solution: Use a second pointer that points to the previous node</a:t>
            </a: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Will be NULL if inserting at the beginning of the list, which is a special case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 Implementation: </a:t>
            </a:r>
            <a:r>
              <a:rPr lang="en-US" sz="4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update both pointers at the same time, creating an “inchworm effect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”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</a:pP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181" y="2768670"/>
            <a:ext cx="5398262" cy="3681558"/>
          </a:xfrm>
          <a:prstGeom prst="rect">
            <a:avLst/>
          </a:prstGeom>
        </p:spPr>
      </p:pic>
      <p:sp>
        <p:nvSpPr>
          <p:cNvPr id="6" name="TextShape 2"/>
          <p:cNvSpPr txBox="1"/>
          <p:nvPr/>
        </p:nvSpPr>
        <p:spPr>
          <a:xfrm>
            <a:off x="0" y="6526414"/>
            <a:ext cx="10080625" cy="59107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	Figure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4.9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IN" dirty="0"/>
              <a:t>The inchworm effect (a) (b) Set </a:t>
            </a:r>
            <a:r>
              <a:rPr lang="en-IN" dirty="0" err="1"/>
              <a:t>predLoc</a:t>
            </a:r>
            <a:r>
              <a:rPr lang="en-IN" dirty="0"/>
              <a:t> to location </a:t>
            </a:r>
            <a:r>
              <a:rPr lang="en-IN" dirty="0" smtClean="0"/>
              <a:t>(c) </a:t>
            </a:r>
            <a:r>
              <a:rPr lang="en-IN" dirty="0"/>
              <a:t>Set location to </a:t>
            </a:r>
            <a:r>
              <a:rPr lang="en-IN" dirty="0" smtClean="0"/>
              <a:t>	Next(location</a:t>
            </a:r>
            <a:r>
              <a:rPr lang="en-IN" dirty="0"/>
              <a:t>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Shape 2"/>
          <p:cNvSpPr txBox="1"/>
          <p:nvPr/>
        </p:nvSpPr>
        <p:spPr>
          <a:xfrm>
            <a:off x="0" y="6233161"/>
            <a:ext cx="10080625" cy="655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	Figure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4.10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IN" dirty="0"/>
              <a:t>Four insertion cases (a) Put Alex (goes at the beginning) (b) Put </a:t>
            </a:r>
            <a:r>
              <a:rPr lang="en-IN" dirty="0" smtClean="0"/>
              <a:t>Kit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dirty="0"/>
              <a:t>	</a:t>
            </a:r>
            <a:r>
              <a:rPr lang="en-IN" dirty="0" smtClean="0"/>
              <a:t>(goes </a:t>
            </a:r>
            <a:r>
              <a:rPr lang="en-IN" dirty="0"/>
              <a:t>in the middle) (c Put Kate (goes at the end) (d) Put John (into an empty list)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026" name="Picture 2" descr="C:\Users\Abithrajn\Desktop\fg04_010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972"/>
          <a:stretch/>
        </p:blipFill>
        <p:spPr bwMode="auto">
          <a:xfrm>
            <a:off x="239499" y="1122942"/>
            <a:ext cx="4780800" cy="496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Abithrajn\Desktop\fg04_0100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082"/>
          <a:stretch/>
        </p:blipFill>
        <p:spPr bwMode="auto">
          <a:xfrm>
            <a:off x="5126811" y="1896784"/>
            <a:ext cx="4781569" cy="4195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Sorted List: Logical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Only change from unsorted list is guaranteeing list elements are sorted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Order is determined by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ItemType’s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CompareTo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method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pre- and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postconditions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assert list is sorted and remains sorted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Linked List: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DeleteItem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doesn’t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change much, but it must handle updating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pointers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Two options: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 the same algorithm as the unsorted list: compare against (</a:t>
            </a: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location-&gt;next)-&gt;info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to find the item to delete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Mirror the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algorithm so it removes the node using two location pointers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 with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there are four cases to consider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TextShape 2"/>
          <p:cNvSpPr txBox="1"/>
          <p:nvPr/>
        </p:nvSpPr>
        <p:spPr>
          <a:xfrm>
            <a:off x="0" y="6192784"/>
            <a:ext cx="10080625" cy="85056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	Figure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4.11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IN" dirty="0"/>
              <a:t>Deleting from a linked list: (a) Delete only list node (Delete David</a:t>
            </a:r>
            <a:r>
              <a:rPr lang="en-IN" dirty="0" smtClean="0"/>
              <a:t>)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dirty="0"/>
              <a:t>	</a:t>
            </a:r>
            <a:r>
              <a:rPr lang="en-IN" dirty="0" smtClean="0"/>
              <a:t>(</a:t>
            </a:r>
            <a:r>
              <a:rPr lang="en-IN" dirty="0"/>
              <a:t>b) Delete first list node (Delete Radio) </a:t>
            </a:r>
            <a:r>
              <a:rPr lang="en-IN" dirty="0" smtClean="0"/>
              <a:t>(c) </a:t>
            </a:r>
            <a:r>
              <a:rPr lang="en-IN" dirty="0"/>
              <a:t>Delete "middle" node (Delete Leah</a:t>
            </a:r>
            <a:r>
              <a:rPr lang="en-IN" dirty="0" smtClean="0"/>
              <a:t>)</a:t>
            </a:r>
          </a:p>
          <a:p>
            <a:pPr>
              <a:buClr>
                <a:srgbClr val="000000"/>
              </a:buClr>
              <a:buSzPct val="45000"/>
            </a:pPr>
            <a:r>
              <a:rPr lang="en-IN" dirty="0"/>
              <a:t>	</a:t>
            </a:r>
            <a:r>
              <a:rPr lang="en-IN" dirty="0" smtClean="0"/>
              <a:t>(</a:t>
            </a:r>
            <a:r>
              <a:rPr lang="en-IN" dirty="0"/>
              <a:t>d) Delete last node (Delete Miriam)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026" name="Picture 2" descr="\\10.1.1.17\productions\ART\ART PROCESS\Dale_162989_PPT\Dale_161029_Table_JPEG Files\CH04\Jpg\fg04_01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881" y="138198"/>
            <a:ext cx="4362728" cy="597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Comparing Sorted List Implementations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Array-based can use binary search, which is O(log</a:t>
            </a:r>
            <a:r>
              <a:rPr lang="en-US" sz="32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), but linked list-based is stuck with sequential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search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Array-based requires searching plus moving all subsequent items, while linked list-based only needs to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oth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are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), but linked list-based does less work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overall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Same as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;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oth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are O(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and therefore roughly equivalent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Sorted List Implementations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0" y="6687055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IN" b="1" dirty="0" smtClean="0"/>
              <a:t>	Table </a:t>
            </a:r>
            <a:r>
              <a:rPr lang="en-IN" b="1" dirty="0"/>
              <a:t>4.3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 </a:t>
            </a:r>
            <a:r>
              <a:rPr lang="en-IN" dirty="0"/>
              <a:t>Big-O Comparison of Sorted List Operations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727" y="1356511"/>
            <a:ext cx="7027171" cy="52515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Sorted List vs. Unsorted List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main difference is </a:t>
            </a: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Unsorted List is O(1) because it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doesn’t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care about order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Sorted List is O(</a:t>
            </a:r>
            <a:r>
              <a:rPr lang="en-US" sz="28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because it must search the list to find where the item should go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in a Sorted List can be more efficient than an Unsorted List if binary search is used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Bounded and Unbounded ADTs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Bounded ADT: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There is a logical limit on the number of items in the structure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Unbounded ADT: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There is no logical limit on the number of items in the structure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Are our lists bounded or unbounded?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Bounded or Unbounded Lists</a:t>
            </a:r>
          </a:p>
        </p:txBody>
      </p:sp>
      <p:sp>
        <p:nvSpPr>
          <p:cNvPr id="162" name="TextShape 2"/>
          <p:cNvSpPr txBox="1"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array-based list is bounded and the linked list-based list is unbounded, but this is an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implementation difference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dynamically allocated array-based list uses arrays but can be unbounded by allocating more memory as needed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Clients only know an ADT is bounded or unbounded if the documentation tells them so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Object-Oriented Design Methodology</a:t>
            </a:r>
          </a:p>
        </p:txBody>
      </p:sp>
      <p:sp>
        <p:nvSpPr>
          <p:cNvPr id="164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 main steps to object-oriented design: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Brainstorming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Filtering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Scenarios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Responsibility Algorithms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Brainstorming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group problem-solving technique where all members of the group spontaneously contribute ideas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All ideas are potentially good ideas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Think fast and furiously, and ponder later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Give every voice a turn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little humor can be a powerful force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goal is to produce a list of candidate classes for solving the problem at hand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Filtering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Take the list of classes from the Brainstorming step and determine which classes are core to solving the problem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You may find some classes are duplicates, or others could be combined into a single class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Once complete, CRC cards should be written for the remaining classes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Sorted List: Application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Nothing has changed for the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user;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ist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interface is exactly the same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GetNextItem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will return the next item in key order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Scenarios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Scenario: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 sequence of steps that describes an interaction between a client and a program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set of related scenarios is a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 case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Goal of this step is to assign responsibilities to each class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Responsibility: A task handled by a class; something a class should know or be able to do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Scenarios help us decide the tasks in a program and which classes handle each task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Responsibility Algorithms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step involves writing the algorithms for each responsibility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Knowledge responsibilities usually just return data encapsulated by the class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top-down design approach is usually sufficient for implementing action responsibilities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Sorted List: Implementation Level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Few changes are needed to implement the sorted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Ensure list remains sorted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GetItem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can be improved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First attempt: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Will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implement an array-based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Implementation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Algorithm is simple: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Find the place where new element should go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Create space for the new element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Insert the element in the space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linear search is sufficient for finding the position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Create space by moving all subsequent elements down one space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PutItem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Implementation (cont.)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445"/>
          <a:stretch/>
        </p:blipFill>
        <p:spPr>
          <a:xfrm>
            <a:off x="155791" y="1406517"/>
            <a:ext cx="7012376" cy="3609983"/>
          </a:xfrm>
          <a:prstGeom prst="rect">
            <a:avLst/>
          </a:prstGeom>
        </p:spPr>
      </p:pic>
      <p:sp>
        <p:nvSpPr>
          <p:cNvPr id="5" name="TextShape 2"/>
          <p:cNvSpPr txBox="1"/>
          <p:nvPr/>
        </p:nvSpPr>
        <p:spPr>
          <a:xfrm>
            <a:off x="0" y="6649984"/>
            <a:ext cx="10080625" cy="3886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buClr>
                <a:srgbClr val="000000"/>
              </a:buClr>
              <a:buSzPct val="45000"/>
            </a:pPr>
            <a:r>
              <a:rPr lang="en-US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	Figure </a:t>
            </a:r>
            <a:r>
              <a:rPr lang="en-US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4.1 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IN" dirty="0"/>
              <a:t>Putting an item into a sorted list (a) Original list (b) Put </a:t>
            </a:r>
            <a:r>
              <a:rPr lang="en-IN" dirty="0" err="1"/>
              <a:t>Becca</a:t>
            </a:r>
            <a:r>
              <a:rPr lang="en-IN" dirty="0"/>
              <a:t> </a:t>
            </a:r>
            <a:r>
              <a:rPr lang="en-IN" dirty="0" smtClean="0"/>
              <a:t>(c) Result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91" t="52401" r="33178"/>
          <a:stretch/>
        </p:blipFill>
        <p:spPr>
          <a:xfrm>
            <a:off x="6578600" y="2901315"/>
            <a:ext cx="3352800" cy="37208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DeleteItem Implementation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 assume the item to be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deleted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in the list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Again, simple linear search to find the item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Once the item is found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Move every subsequent element up one space (overwriting the element to be deleted)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Decrement length by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one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GetItem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Implementation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Using a sorted list allows us to improve on Unsorted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List’s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linear search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Simple optimization: Stop searching the list when we encounter an item greater than what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we’re searching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Example: List is “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Alice,”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Bob,”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Diane,”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“Ed” and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we’re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searching for “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Chris”</a:t>
            </a:r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 can stop once we reach “Diane” because “Chris” must come before “Diane”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GetItem: Binary Search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Binary Search: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 O(log</a:t>
            </a:r>
            <a:r>
              <a:rPr lang="en-US" sz="3200" b="0" strike="noStrike" spc="-1" baseline="-33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 search algorithm where the search area is halved on every iteration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Stops when item is found or when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there’s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nothing left to search (item is not in list)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Requires a sorted list and random access to list elements (i.e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.,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 array-based list)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Linear search can be faster for smaller </a:t>
            </a:r>
            <a:r>
              <a:rPr lang="en-US" sz="32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(&lt;20)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D957C8518F454BBF40340091B1C491" ma:contentTypeVersion="0" ma:contentTypeDescription="Create a new document." ma:contentTypeScope="" ma:versionID="4d1fd51cd2e5587028cb3e668275176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967b7be50301903c78f9c39c6fd9a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5C92ADF-049F-436F-BB4D-990321BD5AEB}"/>
</file>

<file path=customXml/itemProps2.xml><?xml version="1.0" encoding="utf-8"?>
<ds:datastoreItem xmlns:ds="http://schemas.openxmlformats.org/officeDocument/2006/customXml" ds:itemID="{A69327DD-8FB6-4D9E-BDFD-BA2A01F288D8}"/>
</file>

<file path=customXml/itemProps3.xml><?xml version="1.0" encoding="utf-8"?>
<ds:datastoreItem xmlns:ds="http://schemas.openxmlformats.org/officeDocument/2006/customXml" ds:itemID="{B353B9DA-F3B9-43E3-83AD-018D11E45678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</TotalTime>
  <Words>1271</Words>
  <Application>Microsoft Office PowerPoint</Application>
  <PresentationFormat>Custom</PresentationFormat>
  <Paragraphs>136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Courier New</vt:lpstr>
      <vt:lpstr>DejaVu Sans</vt:lpstr>
      <vt:lpstr>Symbol</vt:lpstr>
      <vt:lpstr>Times New Roman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Administrator</dc:creator>
  <dc:description/>
  <cp:lastModifiedBy>mutah</cp:lastModifiedBy>
  <cp:revision>40</cp:revision>
  <dcterms:created xsi:type="dcterms:W3CDTF">2016-08-17T19:05:56Z</dcterms:created>
  <dcterms:modified xsi:type="dcterms:W3CDTF">2020-10-14T09:10:41Z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0x010100FAD957C8518F454BBF40340091B1C491</vt:lpwstr>
  </property>
</Properties>
</file>